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501" r:id="rId3"/>
    <p:sldId id="258" r:id="rId4"/>
    <p:sldId id="502" r:id="rId5"/>
    <p:sldId id="503" r:id="rId6"/>
    <p:sldId id="504" r:id="rId7"/>
    <p:sldId id="505" r:id="rId8"/>
    <p:sldId id="506" r:id="rId9"/>
    <p:sldId id="507" r:id="rId10"/>
    <p:sldId id="638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2D1B9-74C5-4F38-96C9-04EFF861D9D6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0E1EE-B579-4EEB-9734-F82355F8E3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235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893BD-5F8E-4CA5-8CB0-C3CC54B14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57CDFD-6148-4593-9DD0-1AD97C837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818991-3AEE-442C-BEC3-F51B0A860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EFBEC1-F290-42BF-A5FD-ED45E4909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7E4612-96D6-4076-B488-AB8E2A859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86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ECDD67-9DD0-40DE-BFE1-D73B3F78C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7CF2CD1-05E6-45A4-A030-BB123E880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DA5A7F-23AD-426E-83EA-4B6B4FC75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A43EE0-870C-460B-B820-B42ED5DA4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E6F885-3B8D-453F-953E-8D46CBE7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682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6AA3D8-B43C-4DAC-8587-3C802B89C9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BBD6D0-BC56-4689-9E5D-2F4FEFCA5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C5EC2-89EF-45FB-8E63-6A435C88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B4F598-EC2B-469F-A174-2A830D158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589E24-ED26-43B4-8EE2-3CF781A3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209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8709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920" y="-416843"/>
            <a:ext cx="10515600" cy="1325563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3393" y="1010990"/>
            <a:ext cx="10945216" cy="4351338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panose="05000000000000000000" pitchFamily="2" charset="2"/>
              <a:buNone/>
              <a:defRPr sz="1350"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5944197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329464" y="6448253"/>
            <a:ext cx="2743200" cy="365125"/>
          </a:xfrm>
        </p:spPr>
        <p:txBody>
          <a:bodyPr/>
          <a:lstStyle>
            <a:lvl1pPr>
              <a:defRPr sz="12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-24680" y="404664"/>
            <a:ext cx="756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305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de Tóp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12" y="-416843"/>
            <a:ext cx="10515600" cy="1325563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5400" y="965647"/>
            <a:ext cx="10011072" cy="4351338"/>
          </a:xfrm>
        </p:spPr>
        <p:txBody>
          <a:bodyPr>
            <a:normAutofit/>
          </a:bodyPr>
          <a:lstStyle>
            <a:lvl1pPr marL="171450" indent="-171450">
              <a:buClr>
                <a:schemeClr val="accent1"/>
              </a:buClr>
              <a:buFont typeface="Wingdings" panose="05000000000000000000" pitchFamily="2" charset="2"/>
              <a:buChar char="§"/>
              <a:defRPr sz="1350"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5944197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329464" y="6448253"/>
            <a:ext cx="2743200" cy="365125"/>
          </a:xfrm>
        </p:spPr>
        <p:txBody>
          <a:bodyPr/>
          <a:lstStyle>
            <a:lvl1pPr>
              <a:defRPr sz="12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-24680" y="404664"/>
            <a:ext cx="756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397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Menor ou Sumá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aseline="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Adicionar Título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0" y="1268760"/>
            <a:ext cx="756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861864" y="1847850"/>
            <a:ext cx="10515600" cy="4351338"/>
          </a:xfrm>
        </p:spPr>
        <p:txBody>
          <a:bodyPr/>
          <a:lstStyle>
            <a:lvl1pPr marL="171450" indent="-1714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0" name="Espaço Reservado para Número de Slide 5"/>
          <p:cNvSpPr txBox="1">
            <a:spLocks/>
          </p:cNvSpPr>
          <p:nvPr userDrawn="1"/>
        </p:nvSpPr>
        <p:spPr>
          <a:xfrm>
            <a:off x="9329464" y="6448253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z="1200" smtClean="0"/>
              <a:pPr/>
              <a:t>‹nº›</a:t>
            </a:fld>
            <a:endParaRPr lang="pt-BR" sz="1200"/>
          </a:p>
        </p:txBody>
      </p:sp>
    </p:spTree>
    <p:extLst>
      <p:ext uri="{BB962C8B-B14F-4D97-AF65-F5344CB8AC3E}">
        <p14:creationId xmlns:p14="http://schemas.microsoft.com/office/powerpoint/2010/main" val="390237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5"/>
          <p:cNvSpPr txBox="1">
            <a:spLocks/>
          </p:cNvSpPr>
          <p:nvPr userDrawn="1"/>
        </p:nvSpPr>
        <p:spPr>
          <a:xfrm>
            <a:off x="9329464" y="6448253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z="1200" smtClean="0"/>
              <a:pPr/>
              <a:t>‹nº›</a:t>
            </a:fld>
            <a:endParaRPr lang="pt-BR" sz="1200"/>
          </a:p>
        </p:txBody>
      </p:sp>
    </p:spTree>
    <p:extLst>
      <p:ext uri="{BB962C8B-B14F-4D97-AF65-F5344CB8AC3E}">
        <p14:creationId xmlns:p14="http://schemas.microsoft.com/office/powerpoint/2010/main" val="837259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réditos Fin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0" y="1844824"/>
            <a:ext cx="5472608" cy="56207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1500" b="1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0" y="2708922"/>
            <a:ext cx="5486400" cy="1368151"/>
          </a:xfrm>
          <a:prstGeom prst="rect">
            <a:avLst/>
          </a:prstGeom>
        </p:spPr>
        <p:txBody>
          <a:bodyPr/>
          <a:lstStyle>
            <a:lvl1pPr algn="r">
              <a:buFont typeface="Arial" pitchFamily="34" charset="0"/>
              <a:buNone/>
              <a:defRPr sz="12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algn="l">
              <a:buFont typeface="Arial" pitchFamily="34" charset="0"/>
              <a:buNone/>
              <a:defRPr sz="1800"/>
            </a:lvl2pPr>
            <a:lvl3pPr algn="l">
              <a:buFont typeface="Arial" pitchFamily="34" charset="0"/>
              <a:buNone/>
              <a:defRPr sz="1500"/>
            </a:lvl3pPr>
            <a:lvl4pPr algn="l">
              <a:buNone/>
              <a:defRPr sz="1350"/>
            </a:lvl4pPr>
            <a:lvl5pPr algn="l">
              <a:buNone/>
              <a:defRPr sz="1200" baseline="0"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1136" y="4379093"/>
            <a:ext cx="3801264" cy="75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917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579910803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18788931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BB9D5E-3B80-4C5F-8EC2-D7314CC27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22D8D5-4B69-4F33-9C28-4B338AA3C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5405EF-9D8F-4DF5-B239-C2B3AE6B3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CCDA48-6E59-41FC-A6A3-C5D9BDDD3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754D4D-A606-4F42-B8AA-C4A532F75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588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835558576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12174871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960567443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12857681"/>
      </p:ext>
    </p:extLst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93137119"/>
      </p:ext>
    </p:extLst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644244202"/>
      </p:ext>
    </p:extLst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609562" y="273352"/>
            <a:ext cx="10972120" cy="1144682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992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609562" y="1604514"/>
            <a:ext cx="5354133" cy="3977158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90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body"/>
          </p:nvPr>
        </p:nvSpPr>
        <p:spPr>
          <a:xfrm>
            <a:off x="6231903" y="1604515"/>
            <a:ext cx="5354133" cy="1896808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90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9" name="PlaceHolder 4"/>
          <p:cNvSpPr>
            <a:spLocks noGrp="1"/>
          </p:cNvSpPr>
          <p:nvPr>
            <p:ph type="body"/>
          </p:nvPr>
        </p:nvSpPr>
        <p:spPr>
          <a:xfrm>
            <a:off x="6231903" y="3681925"/>
            <a:ext cx="5354133" cy="1896808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90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39548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91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577945281"/>
      </p:ext>
    </p:extLst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94402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3706DA-A46C-4F26-9181-A21D8E7E0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0D2C92F-799C-4573-B7A0-5E6A05C08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20A5A6-191C-49A4-8E7A-28500007F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0E24BD-4261-478D-8080-0BF09F06D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E131B5-8581-486D-A949-5C2F97DF3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7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D8F13-EFEC-486F-AF10-4E4D414D7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354841-1C19-4A63-B7BF-166369AF96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8969FF3-78D9-4674-BE55-0C622793B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407F0D-9DD8-45DC-88CF-EAE0789F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3C408A-ABD8-4DDC-B853-9E7F86939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CF35C3-B662-4524-94C6-2EF0A52E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166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1CF294-4584-454A-A0EF-99C284526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136ADF-B7CD-44CF-9A57-72818F3A3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DAEF407-316D-4086-8615-BC4F713EF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7871411-CEB3-4F53-8EE9-26E404B33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9E214BF-DD36-4881-A452-4191CA5A9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31E74BB-137C-43F5-959D-BB7E72BEF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E976DB-3B4E-4188-9E6F-98CEB3331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D3BF531-E2E3-48F1-855A-DDFF39598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582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8E795D-0996-4987-92F5-6F0102C72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08052BC-0CFC-45D5-A000-5F82CEE30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1CB155C-42A6-4D4E-8459-A87ACCEC7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171DF4D-0A18-4EB1-B5BD-9DE6420BC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265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82F8824-283F-4B8B-BDAF-18562D670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DF9A456-D246-4A75-9E9E-EC96CBF21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785DC52-3DAD-43B3-A589-871CB1DC8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94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C42D3-0FCE-498A-8867-2AEFE6C9C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A1F475-3389-47EA-A5B4-279787B16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AD8B75F-C7E5-4BD1-A9B8-07BDBC6CB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AE52651-13CE-4C8D-BB94-82B2D15F7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3B7CC6-9377-48A7-AC26-08BC0B81C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A794FDF-218A-4254-A1A3-387C27414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816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9E2D0-92E9-4A73-AFE3-B96EC624C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880774E-E285-4899-B2BB-D524ABACCD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6867410-4339-4946-81A5-BFF69C943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F04689C-54EC-4891-9353-24680334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3B8D013-767D-4506-BF4D-1AD5DDFD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3531315-6262-4554-834E-68E6036A8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36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D6F5C26-4DBD-4E26-AD93-A3297EC17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FD4D90-0C58-4373-854C-C6A0060CF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FCF3D6-22B3-49F2-8D40-88D34C1B0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AF1B0-8DBA-4DA2-8E35-B5E51E064D8E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CE6135-09E0-4593-8632-C0E19162BE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CF9330-E69B-4A8F-B3BB-9481D9338F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10DA1-2A0F-47BE-8873-BA5671EFD3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04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605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otonig@globo.co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563777" y="930052"/>
            <a:ext cx="9440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52º Congresso Nacional da ABIPEM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699775" y="1637938"/>
            <a:ext cx="6557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a 28 de junho - Foz do Iguaçu/PR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AB5E972-8D82-473C-AFE4-DB2D96D75DA9}"/>
              </a:ext>
            </a:extLst>
          </p:cNvPr>
          <p:cNvSpPr/>
          <p:nvPr/>
        </p:nvSpPr>
        <p:spPr>
          <a:xfrm>
            <a:off x="1143823" y="2717989"/>
            <a:ext cx="102804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Taxa de Administração</a:t>
            </a:r>
            <a:br>
              <a:rPr lang="pt-BR" sz="4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Cálculo e Utilização (PASEP)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4105983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05D3A87-3725-419D-979F-5BC9DB55AE69}"/>
              </a:ext>
            </a:extLst>
          </p:cNvPr>
          <p:cNvSpPr txBox="1"/>
          <p:nvPr/>
        </p:nvSpPr>
        <p:spPr>
          <a:xfrm>
            <a:off x="478996" y="900728"/>
            <a:ext cx="10873208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1" u="none" strike="noStrike" kern="1200" cap="none" spc="0" normalizeH="0" baseline="0" noProof="0" dirty="0">
                <a:ln>
                  <a:noFill/>
                </a:ln>
                <a:solidFill>
                  <a:srgbClr val="ACCBF9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Arial" charset="0"/>
              </a:rPr>
              <a:t>Despesas Administrativas ou Taxa de Administração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D5F50EBB-A7F0-4F74-B1AC-A8DCF0DB969D}"/>
              </a:ext>
            </a:extLst>
          </p:cNvPr>
          <p:cNvSpPr/>
          <p:nvPr/>
        </p:nvSpPr>
        <p:spPr>
          <a:xfrm>
            <a:off x="478996" y="1401346"/>
            <a:ext cx="112340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Conceito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b="1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Taxa de Administração - valor pago ao operador de determinada atividade pela gestão e administração do negócio.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2DAE1EFC-5528-4E8D-B67D-0DF48C576FCF}"/>
              </a:ext>
            </a:extLst>
          </p:cNvPr>
          <p:cNvSpPr/>
          <p:nvPr/>
        </p:nvSpPr>
        <p:spPr>
          <a:xfrm>
            <a:off x="478995" y="2294379"/>
            <a:ext cx="11234007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Cálculo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Aplicação de um percentual máximo de 2% sobre o total das folhas de pagamentos de todos os segurados e beneficiários do RPPS (servidores, aposentados e pensionistas), relativas ao exercício anterior, conforme lei do Ente Federativo.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1CD2005-0AE2-4481-ACA4-F412DCD0A98B}"/>
              </a:ext>
            </a:extLst>
          </p:cNvPr>
          <p:cNvSpPr/>
          <p:nvPr/>
        </p:nvSpPr>
        <p:spPr>
          <a:xfrm>
            <a:off x="478995" y="3475407"/>
            <a:ext cx="112340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Fundamento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Art. 1º, III, da Lei nº 9.717/1998: </a:t>
            </a:r>
            <a:r>
              <a:rPr 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as contribuições e os recursos vinculados ao Fundo Previdenciário (...) somente poderão ser utilizadas para pagamento de benefícios previdenciários dos respectivos regimes, </a:t>
            </a:r>
            <a:r>
              <a:rPr 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ressalvadas as despesas administrativas </a:t>
            </a:r>
            <a:r>
              <a:rPr 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(...)</a:t>
            </a: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B77100B5-B49D-4CCE-991C-F5906143756C}"/>
              </a:ext>
            </a:extLst>
          </p:cNvPr>
          <p:cNvSpPr/>
          <p:nvPr/>
        </p:nvSpPr>
        <p:spPr>
          <a:xfrm>
            <a:off x="731520" y="5172891"/>
            <a:ext cx="10789919" cy="9144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Portanto, a legislação tão somente AUTORIZA a utilização de parte dos recursos previdenciários (recursos vinculados) para finalidades não previdenciárias, ou seja, autoriza a desvinculação de parte dos recursos.</a:t>
            </a:r>
          </a:p>
        </p:txBody>
      </p:sp>
    </p:spTree>
    <p:extLst>
      <p:ext uri="{BB962C8B-B14F-4D97-AF65-F5344CB8AC3E}">
        <p14:creationId xmlns:p14="http://schemas.microsoft.com/office/powerpoint/2010/main" val="211528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BE70D6D-9C73-411A-A229-280BD0F91B3D}"/>
              </a:ext>
            </a:extLst>
          </p:cNvPr>
          <p:cNvSpPr txBox="1"/>
          <p:nvPr/>
        </p:nvSpPr>
        <p:spPr>
          <a:xfrm>
            <a:off x="439808" y="1005231"/>
            <a:ext cx="10873208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1" u="none" strike="noStrike" kern="1200" cap="none" spc="0" normalizeH="0" baseline="0" noProof="0" dirty="0">
                <a:ln>
                  <a:noFill/>
                </a:ln>
                <a:solidFill>
                  <a:srgbClr val="ACCBF9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Arial" charset="0"/>
              </a:rPr>
              <a:t>Despesas Administrativas ou Taxa de Administração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7472B4C-7F7B-453F-82E0-4EAF0BB140C2}"/>
              </a:ext>
            </a:extLst>
          </p:cNvPr>
          <p:cNvSpPr/>
          <p:nvPr/>
        </p:nvSpPr>
        <p:spPr>
          <a:xfrm>
            <a:off x="439808" y="1610352"/>
            <a:ext cx="11199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Recursos Previdenciários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Portanto, em regra, são recursos previdenciários que têm como fonte as contribuições previdenciárias</a:t>
            </a:r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45157DB3-5D73-41F7-9F0E-A58D34FD24FC}"/>
              </a:ext>
            </a:extLst>
          </p:cNvPr>
          <p:cNvSpPr/>
          <p:nvPr/>
        </p:nvSpPr>
        <p:spPr>
          <a:xfrm>
            <a:off x="439808" y="2325521"/>
            <a:ext cx="11251449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Rotina esperada no RPPS como boa prática de gestão, transparência e controle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Recebidos os recursos das contribuições, o valor correspondente à TA, na proporção de 1/12, são transferidos para conta bancária específica e repercutido na contabilidade.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A2D072A1-8193-4136-B769-ADB5CB5D5609}"/>
              </a:ext>
            </a:extLst>
          </p:cNvPr>
          <p:cNvSpPr/>
          <p:nvPr/>
        </p:nvSpPr>
        <p:spPr>
          <a:xfrm>
            <a:off x="439807" y="3462037"/>
            <a:ext cx="112514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Contabilidade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Depois dos devidos registros dos ingressos dos recursos (contribuições patronais e servidores, por FF e ou FP no caso de segregação da massa), procede-se à  reclassificação contábil pela transferência dos valores para a conta bancária da TA.</a:t>
            </a:r>
          </a:p>
          <a:p>
            <a:pPr fontAlgn="ctr"/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 - </a:t>
            </a:r>
            <a:r>
              <a:rPr 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1.1.1.1.1.06.04  Bancos Conta Movimento – Taxa de Administração</a:t>
            </a:r>
          </a:p>
          <a:p>
            <a:pPr fontAlgn="ctr"/>
            <a:r>
              <a:rPr 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C - 1.1.1.1.1.06.xx  Bancos Conta Movimento – RPPS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4AA6CEB-A31D-4693-9585-51584587EE2E}"/>
              </a:ext>
            </a:extLst>
          </p:cNvPr>
          <p:cNvSpPr/>
          <p:nvPr/>
        </p:nvSpPr>
        <p:spPr>
          <a:xfrm>
            <a:off x="500744" y="5056932"/>
            <a:ext cx="113472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Obs.: </a:t>
            </a: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Imprescindível proceder às reclassificações orçamentárias conforme forma adotada por cada RPPS, inclusive nos casos de CNPJ específico por Fundo Financeiro, Fundo Previdenciário e Fundo Administrativo, exigência de alguns TC. </a:t>
            </a:r>
            <a:r>
              <a:rPr lang="pt-BR" altLang="pt-BR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Arial" charset="0"/>
              </a:rPr>
              <a:t>(IPC nº 14/2018, item 225 trás alguns exemplos de possibilidades)</a:t>
            </a:r>
          </a:p>
        </p:txBody>
      </p:sp>
    </p:spTree>
    <p:extLst>
      <p:ext uri="{BB962C8B-B14F-4D97-AF65-F5344CB8AC3E}">
        <p14:creationId xmlns:p14="http://schemas.microsoft.com/office/powerpoint/2010/main" val="293933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A385B4E2-DD08-4352-9368-9747D6070461}"/>
              </a:ext>
            </a:extLst>
          </p:cNvPr>
          <p:cNvSpPr/>
          <p:nvPr/>
        </p:nvSpPr>
        <p:spPr>
          <a:xfrm>
            <a:off x="622663" y="1951262"/>
            <a:ext cx="10946673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Impactos na Despesa com Pessoal do Ente Federativo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F2B53AA-E849-4AD9-AF9D-04295F287F35}"/>
              </a:ext>
            </a:extLst>
          </p:cNvPr>
          <p:cNvSpPr/>
          <p:nvPr/>
        </p:nvSpPr>
        <p:spPr>
          <a:xfrm>
            <a:off x="537615" y="2586010"/>
            <a:ext cx="11260183" cy="1421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Na situação em que a TA é parte da alíquota de contribuição, é relevante observar que o valor implica diretamente no total da Despesa com Pessoal do Ente Federativo, visto tratar-se de encargo da folha de pagamentos.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F9C9565-6A4A-4F87-AFC8-A22A682DD434}"/>
              </a:ext>
            </a:extLst>
          </p:cNvPr>
          <p:cNvSpPr/>
          <p:nvPr/>
        </p:nvSpPr>
        <p:spPr>
          <a:xfrm>
            <a:off x="598576" y="4361351"/>
            <a:ext cx="11138262" cy="96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Diferentemente do pagamento das despesas com benefícios com recursos do Fundo de Previdência, as despesas administrativas não são dedutíveis da DP.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9E992A1-B973-4979-96AA-9518CC3C7095}"/>
              </a:ext>
            </a:extLst>
          </p:cNvPr>
          <p:cNvSpPr txBox="1"/>
          <p:nvPr/>
        </p:nvSpPr>
        <p:spPr>
          <a:xfrm>
            <a:off x="659395" y="989758"/>
            <a:ext cx="10873208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1" u="none" strike="noStrike" kern="1200" cap="none" spc="0" normalizeH="0" baseline="0" noProof="0" dirty="0">
                <a:ln>
                  <a:noFill/>
                </a:ln>
                <a:solidFill>
                  <a:srgbClr val="ACCBF9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Arial" charset="0"/>
              </a:rPr>
              <a:t>Taxa de Administração X Despesa com Pessoal </a:t>
            </a:r>
          </a:p>
        </p:txBody>
      </p:sp>
    </p:spTree>
    <p:extLst>
      <p:ext uri="{BB962C8B-B14F-4D97-AF65-F5344CB8AC3E}">
        <p14:creationId xmlns:p14="http://schemas.microsoft.com/office/powerpoint/2010/main" val="291447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F70C965-FB57-4F8D-922B-1263647CB83C}"/>
              </a:ext>
            </a:extLst>
          </p:cNvPr>
          <p:cNvSpPr txBox="1"/>
          <p:nvPr/>
        </p:nvSpPr>
        <p:spPr>
          <a:xfrm>
            <a:off x="659395" y="869054"/>
            <a:ext cx="10873208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1" u="none" strike="noStrike" kern="1200" cap="none" spc="0" normalizeH="0" baseline="0" noProof="0" dirty="0">
                <a:ln>
                  <a:noFill/>
                </a:ln>
                <a:solidFill>
                  <a:srgbClr val="ACCBF9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Arial" charset="0"/>
              </a:rPr>
              <a:t>Taxa de Administração X Despesa com Pessoal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B7D1FC2-380F-45B7-A85E-94EDEF0D8234}"/>
              </a:ext>
            </a:extLst>
          </p:cNvPr>
          <p:cNvSpPr/>
          <p:nvPr/>
        </p:nvSpPr>
        <p:spPr>
          <a:xfrm>
            <a:off x="400594" y="1521404"/>
            <a:ext cx="1139081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Simulação 1</a:t>
            </a:r>
            <a:endParaRPr lang="pt-BR" altLang="pt-BR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Folha de pagamentos do Ente Federativo: $ 100.000,00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u="sng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Contribuição Patronal 22%: $ 22.000,00                        .     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Despesa com Pessoal Total: $ 122.000,00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Taxa de Administração incluída na contribuição: $ 2.000,00 (não dedutível)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Dedução pelo pagamento de benefícios pela UGU do RPPS: $ 20.000,00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Despesa Efetiva com Pessoal: $ 102.000,00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656C621-8201-4309-9EFE-7B7A1244E0D5}"/>
              </a:ext>
            </a:extLst>
          </p:cNvPr>
          <p:cNvSpPr/>
          <p:nvPr/>
        </p:nvSpPr>
        <p:spPr>
          <a:xfrm>
            <a:off x="400594" y="3696011"/>
            <a:ext cx="11251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Simulação 2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Folha de pagamentos do Ente Federativo: $ 100.000,00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u="sng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Contribuição Patronal 20%: $ 20.000,00                        .     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Despesa com Pessoal Total: $ 120.000,00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Taxa de Administração </a:t>
            </a:r>
            <a:r>
              <a:rPr lang="pt-BR" altLang="pt-BR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não</a:t>
            </a: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incluída na contribuição: $ 2.000,00 (não dedutível)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Dedução pelo pagamento de benefícios pela UGU do RPPS: $ 20.000,00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Despesa Efetiva com Pessoal: $ 100.000,00</a:t>
            </a:r>
          </a:p>
        </p:txBody>
      </p:sp>
    </p:spTree>
    <p:extLst>
      <p:ext uri="{BB962C8B-B14F-4D97-AF65-F5344CB8AC3E}">
        <p14:creationId xmlns:p14="http://schemas.microsoft.com/office/powerpoint/2010/main" val="95530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474F4FF-8299-4ED0-833D-01661E019D68}"/>
              </a:ext>
            </a:extLst>
          </p:cNvPr>
          <p:cNvSpPr txBox="1"/>
          <p:nvPr/>
        </p:nvSpPr>
        <p:spPr>
          <a:xfrm>
            <a:off x="659395" y="869054"/>
            <a:ext cx="10873208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1" u="none" strike="noStrike" kern="1200" cap="none" spc="0" normalizeH="0" baseline="0" noProof="0" dirty="0">
                <a:ln>
                  <a:noFill/>
                </a:ln>
                <a:solidFill>
                  <a:srgbClr val="ACCBF9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Arial" charset="0"/>
              </a:rPr>
              <a:t>Taxa de Administração X Despesa com Pessoal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1A24FA6-9666-4D11-A2E3-36D8E6B1E05C}"/>
              </a:ext>
            </a:extLst>
          </p:cNvPr>
          <p:cNvSpPr/>
          <p:nvPr/>
        </p:nvSpPr>
        <p:spPr>
          <a:xfrm>
            <a:off x="444137" y="1836058"/>
            <a:ext cx="115214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0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Vantagem da TA incluída nas Contribuições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2000" b="1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Na forma atual, maior segurança quanto ao recebimento dos recursos pela implicação na regularidade para emissão do CRP.</a:t>
            </a:r>
            <a:endParaRPr lang="pt-BR" altLang="pt-BR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2E73F2D-06C3-4AB9-90DF-4E9DA3398C4E}"/>
              </a:ext>
            </a:extLst>
          </p:cNvPr>
          <p:cNvSpPr/>
          <p:nvPr/>
        </p:nvSpPr>
        <p:spPr>
          <a:xfrm>
            <a:off x="535577" y="3603281"/>
            <a:ext cx="113254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sz="20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Desvantagens da TA NÃO incluída nas Contribuições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t-BR" altLang="pt-BR" sz="2000" b="1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Limitação de valor </a:t>
            </a:r>
            <a:r>
              <a:rPr lang="pt-BR" altLang="pt-BR" sz="2000" i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(problema enfrentado especialmente pelos menores RPPS)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t-BR" altLang="pt-BR" sz="2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Implicação na Despesa Total com Pessoal com o pagamento de despesas correntes em geral, incluindo os servidores do RPPS </a:t>
            </a:r>
            <a:r>
              <a:rPr lang="pt-BR" altLang="pt-BR" sz="2000" i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(neste caso implicação dupla)</a:t>
            </a:r>
          </a:p>
        </p:txBody>
      </p:sp>
    </p:spTree>
    <p:extLst>
      <p:ext uri="{BB962C8B-B14F-4D97-AF65-F5344CB8AC3E}">
        <p14:creationId xmlns:p14="http://schemas.microsoft.com/office/powerpoint/2010/main" val="2003542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7AF26DA-A221-4EE3-B7EB-73BB1AF2797B}"/>
              </a:ext>
            </a:extLst>
          </p:cNvPr>
          <p:cNvSpPr txBox="1"/>
          <p:nvPr/>
        </p:nvSpPr>
        <p:spPr>
          <a:xfrm>
            <a:off x="659395" y="869054"/>
            <a:ext cx="10873208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1" u="none" strike="noStrike" kern="1200" cap="none" spc="0" normalizeH="0" baseline="0" noProof="0" dirty="0">
                <a:ln>
                  <a:noFill/>
                </a:ln>
                <a:solidFill>
                  <a:srgbClr val="ACCBF9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Arial" charset="0"/>
              </a:rPr>
              <a:t>Taxa de Administração X Despesa com Pessoal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A370ABD1-30FF-429E-9141-7A003C38AAC7}"/>
              </a:ext>
            </a:extLst>
          </p:cNvPr>
          <p:cNvSpPr/>
          <p:nvPr/>
        </p:nvSpPr>
        <p:spPr>
          <a:xfrm>
            <a:off x="459376" y="1642629"/>
            <a:ext cx="112732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0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Vantagens da TA NÃO incluída nas Contribuições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2000" b="1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Ausência de limite, fixação do valor pela Lei Orçamentária do Ente Federativo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Não implicação na Despesa com Pessoal pelo repasse da TA 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Desvinculação dos recursos previdenciários</a:t>
            </a:r>
            <a:endParaRPr lang="pt-BR" altLang="pt-BR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DA2FA63-5C02-40ED-983D-A0C0C6DA428E}"/>
              </a:ext>
            </a:extLst>
          </p:cNvPr>
          <p:cNvSpPr/>
          <p:nvPr/>
        </p:nvSpPr>
        <p:spPr>
          <a:xfrm>
            <a:off x="367936" y="3584156"/>
            <a:ext cx="109706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0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Desvantagens da TA NÃO incluída nas Contribuições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2000" b="1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Atualmente pela ausência de controle do repasse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Desvinculação dos recursos previdenciários, necessidade de se tratar na legislação local o limite, a possibilidade de se constituir reserva e regras de utilização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Possibilidade de incidência do PASEP no caso de isenção ou imunidade dos recursos previdenciários</a:t>
            </a:r>
            <a:endParaRPr lang="pt-BR" altLang="pt-BR" sz="2000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272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99EC9C2-37CD-4DDC-9AD5-60B866AC1C62}"/>
              </a:ext>
            </a:extLst>
          </p:cNvPr>
          <p:cNvSpPr txBox="1"/>
          <p:nvPr/>
        </p:nvSpPr>
        <p:spPr>
          <a:xfrm>
            <a:off x="659395" y="869054"/>
            <a:ext cx="10873208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1" u="none" strike="noStrike" kern="1200" cap="none" spc="0" normalizeH="0" baseline="0" noProof="0" dirty="0">
                <a:ln>
                  <a:noFill/>
                </a:ln>
                <a:solidFill>
                  <a:srgbClr val="ACCBF9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Arial" charset="0"/>
              </a:rPr>
              <a:t>Taxa de Administração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2170BAC-6496-4F91-82D0-A1CB9F5B6947}"/>
              </a:ext>
            </a:extLst>
          </p:cNvPr>
          <p:cNvSpPr/>
          <p:nvPr/>
        </p:nvSpPr>
        <p:spPr>
          <a:xfrm>
            <a:off x="862149" y="2274838"/>
            <a:ext cx="108732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0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Sugestões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Arial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 Órgão regulador criar mecanismo de exigência da comprovação do repasse da Taxa de Administração, no caso de estar desvinculada das contribuições, para fins do CRP.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pt-BR" altLang="pt-BR" sz="2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Adequar as normas gerais </a:t>
            </a:r>
            <a:r>
              <a:rPr lang="pt-BR" altLang="pt-BR" sz="2000" i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(Atualmente Portaria MPS 402/2008) </a:t>
            </a:r>
          </a:p>
        </p:txBody>
      </p:sp>
    </p:spTree>
    <p:extLst>
      <p:ext uri="{BB962C8B-B14F-4D97-AF65-F5344CB8AC3E}">
        <p14:creationId xmlns:p14="http://schemas.microsoft.com/office/powerpoint/2010/main" val="108310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873691B3-F40E-4E48-9C2E-0B0C976FC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339" y="1641088"/>
            <a:ext cx="9871152" cy="421556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pt-BR" sz="5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Agradecido pela Atenção!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351C000-72BE-416F-B178-5A129E28ED99}"/>
              </a:ext>
            </a:extLst>
          </p:cNvPr>
          <p:cNvSpPr/>
          <p:nvPr/>
        </p:nvSpPr>
        <p:spPr>
          <a:xfrm>
            <a:off x="1245339" y="2632672"/>
            <a:ext cx="6618501" cy="2718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endParaRPr lang="pt-BR" sz="3200" b="1" dirty="0">
              <a:solidFill>
                <a:srgbClr val="ACCBF9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r>
              <a:rPr lang="pt-BR" sz="3200" b="1" dirty="0">
                <a:solidFill>
                  <a:srgbClr val="ACCBF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AO DISPOR</a:t>
            </a:r>
          </a:p>
          <a:p>
            <a:pPr marL="171450" indent="-171450"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endParaRPr lang="pt-BR" sz="3200" b="1" dirty="0">
              <a:solidFill>
                <a:srgbClr val="ACCBF9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r>
              <a:rPr lang="pt-BR" sz="3200" b="1" i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otonig@globo.com</a:t>
            </a:r>
            <a:endParaRPr lang="pt-BR" sz="3200" b="1" i="1" dirty="0">
              <a:solidFill>
                <a:prstClr val="black">
                  <a:lumMod val="65000"/>
                  <a:lumOff val="3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242852">
                  <a:lumMod val="75000"/>
                </a:srgbClr>
              </a:buClr>
              <a:defRPr/>
            </a:pPr>
            <a:r>
              <a:rPr lang="pt-BR" sz="3200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(61) 9 9975-5980</a:t>
            </a:r>
          </a:p>
        </p:txBody>
      </p:sp>
      <p:pic>
        <p:nvPicPr>
          <p:cNvPr id="6" name="Picture 2" descr="http://cdn-grupogen.intercase.net.br/media/catalog/product/cache/1/image/650x650/9df78eab33525d08d6e5fb8d27136e95/A/_/A_Contabilidade_na_Gest_o_dos_Regimes_Pr_prios_de_Previd_ncia_Social.png">
            <a:extLst>
              <a:ext uri="{FF2B5EF4-FFF2-40B4-BE49-F238E27FC236}">
                <a16:creationId xmlns:a16="http://schemas.microsoft.com/office/drawing/2014/main" id="{72F508DF-842D-42A7-AF9D-19FA0C377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181" y="2407588"/>
            <a:ext cx="3180238" cy="2592288"/>
          </a:xfrm>
          <a:prstGeom prst="rect">
            <a:avLst/>
          </a:prstGeom>
          <a:noFill/>
          <a:effectLst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16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764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Tema do Office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Agradecido pela Atenção!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Otoni Guimaraes</dc:creator>
  <cp:lastModifiedBy>Otoni Guimaraes</cp:lastModifiedBy>
  <cp:revision>20</cp:revision>
  <dcterms:created xsi:type="dcterms:W3CDTF">2019-06-26T13:46:59Z</dcterms:created>
  <dcterms:modified xsi:type="dcterms:W3CDTF">2019-06-27T14:08:54Z</dcterms:modified>
</cp:coreProperties>
</file>